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67" r:id="rId3"/>
    <p:sldId id="268" r:id="rId4"/>
    <p:sldId id="258" r:id="rId5"/>
    <p:sldId id="259" r:id="rId6"/>
    <p:sldId id="260" r:id="rId7"/>
    <p:sldId id="261" r:id="rId8"/>
    <p:sldId id="275" r:id="rId9"/>
    <p:sldId id="271" r:id="rId10"/>
    <p:sldId id="277" r:id="rId11"/>
    <p:sldId id="278" r:id="rId12"/>
    <p:sldId id="279" r:id="rId13"/>
    <p:sldId id="280" r:id="rId14"/>
    <p:sldId id="281" r:id="rId15"/>
    <p:sldId id="272" r:id="rId16"/>
    <p:sldId id="273" r:id="rId17"/>
    <p:sldId id="274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316" r:id="rId26"/>
    <p:sldId id="292" r:id="rId27"/>
    <p:sldId id="297" r:id="rId28"/>
    <p:sldId id="293" r:id="rId29"/>
    <p:sldId id="294" r:id="rId30"/>
    <p:sldId id="299" r:id="rId31"/>
    <p:sldId id="298" r:id="rId32"/>
    <p:sldId id="300" r:id="rId33"/>
    <p:sldId id="296" r:id="rId34"/>
    <p:sldId id="301" r:id="rId35"/>
    <p:sldId id="302" r:id="rId36"/>
    <p:sldId id="303" r:id="rId37"/>
    <p:sldId id="304" r:id="rId38"/>
    <p:sldId id="288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8"/>
  </p:normalViewPr>
  <p:slideViewPr>
    <p:cSldViewPr snapToGrid="0" snapToObjects="1">
      <p:cViewPr>
        <p:scale>
          <a:sx n="127" d="100"/>
          <a:sy n="127" d="100"/>
        </p:scale>
        <p:origin x="-2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FD214-EE8F-0944-B72E-49F6F2AF5F18}" type="datetimeFigureOut">
              <a:rPr kumimoji="1" lang="ko-Kore-KR" altLang="en-US" smtClean="0"/>
              <a:t>2020. 11. 17.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78E3B-B00B-6142-836D-E509BCC00C0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8887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State</a:t>
            </a:r>
            <a:r>
              <a:rPr kumimoji="1" lang="ko-KR" altLang="en-US" dirty="0"/>
              <a:t>에 관하여 정리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State</a:t>
            </a:r>
            <a:r>
              <a:rPr kumimoji="1" lang="ko-KR" altLang="en-US" dirty="0"/>
              <a:t>의 존재 방향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78E3B-B00B-6142-836D-E509BCC00C0A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507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Voting power </a:t>
            </a:r>
            <a:r>
              <a:rPr kumimoji="1" lang="ko-Kore-KR" altLang="en-US" dirty="0"/>
              <a:t>어떻게</a:t>
            </a:r>
            <a:r>
              <a:rPr kumimoji="1" lang="ko-KR" altLang="en-US" dirty="0"/>
              <a:t> 정의되는지 </a:t>
            </a:r>
            <a:endParaRPr kumimoji="1" lang="en-US" altLang="ko-KR" dirty="0"/>
          </a:p>
          <a:p>
            <a:r>
              <a:rPr kumimoji="1" lang="en-US" altLang="ko-Kore-KR" dirty="0"/>
              <a:t>Spec</a:t>
            </a:r>
            <a:r>
              <a:rPr kumimoji="1" lang="ko-KR" altLang="en-US" dirty="0"/>
              <a:t>에 </a:t>
            </a:r>
            <a:r>
              <a:rPr kumimoji="1" lang="ko-KR" altLang="en-US"/>
              <a:t>존재하지 않는 내용 정리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78E3B-B00B-6142-836D-E509BCC00C0A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09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696F7-6947-6140-B17D-5D1572DC2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3ECBCD-5EEA-784F-9189-60E71CABF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A23D1-0002-6247-9CDB-BCDA39AB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AB43B2-B26D-7B47-905B-33827395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844EF8-C7C3-8E48-87FE-DB2AABF2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1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DF5C6-341A-E94E-B591-01CE9706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204FB5-A1DD-F94A-9E58-FA95520BF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97F0A-FF74-0E4F-A98F-50C10AB16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6936F9-8884-B942-8A39-F03D6233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6484A-0E16-B344-924F-0528B09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32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F22E74-534E-1346-9BDA-CE114FC1B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B0FFC8-0717-A543-96B2-DFE70771F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42EC0-8C8F-9B49-8899-145C63B8C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29264-40A1-1A41-A952-25B1AF91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8E7CD1-3953-0B4C-BADB-A7D7044E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662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2DB83-D7B2-0549-A1CF-545834C15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143C6-D3E2-A044-AAAF-BBA7CD2D1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D8198-B6F2-F041-8BD3-D02C35C3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7F58D-BDB5-8348-BC6F-60366FD5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06525A-0EB1-2D43-9DA1-2A7CAC09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721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8CA1C-FC33-024F-BA28-E71479C38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0D1DA-4B73-874A-84CE-2DD026AB6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812E5-12ED-A844-87E9-6A1C06949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DB5F5-8AB2-474C-97C4-A91C60D7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FCF70-2E2A-FB43-AB22-EBAAC9FA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2497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1DCA5-DB09-DB45-9D21-1C0A340A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2D1394-08C1-1E44-A1AC-3985601B3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6D011E-9DC2-EC4F-A91B-A80AB94A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3FE1B6-CBC9-7A45-AE7B-E13C35FA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287665-1CEE-7C46-BFE3-2C03685B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8C2961-0D1F-184C-AF93-47BA0D4D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365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AB035-CB45-B445-91C3-F34BD580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CC4CF-08F9-6648-BC84-FF8B6FEA8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D80A3A-0D00-1845-A1EF-804DFFBA1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E9672F-7BED-9C4B-A007-94EDFA1EF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DC3B63-1C93-4942-AE7F-9AC783065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A50733-7205-F845-8B5E-1F050B96B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B00060-9A24-4B47-8BA8-F85673E4D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D5BB67-28BD-8A40-A26F-5FD09813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366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911E5-78D0-4F4B-8F76-F400971C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D6E8A6-B1F7-654F-9D56-1C83D54FC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F59598-6157-B344-AC96-99E8A360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688188-F8EF-374D-9E8A-E47853F7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86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D24D7C2-5E34-7B44-AB5C-8CF4EF694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BABC53-8DEA-DD4F-9695-11FDE987D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C4E06A-4924-FE47-B18F-76C90F41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127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E698D-6E6C-8D4B-A8BE-910BB3EE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B0490-5588-9547-A9CB-DC6A92584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2F77D6-A8C6-DA4B-8244-0D9BCE35F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12F0B2-35C0-4A40-9C9F-ADFCE2A0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9A7C5B-232D-D94F-BAD1-6BAC96EC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062243-5F72-5048-86A9-CD172412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393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F9FDA-AA2F-C546-9C76-64873D3F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4FB82C-667F-7E47-89A6-509C8C3F0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714E4C-6B24-8741-B3B7-88A3B8496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AFAA4F-1D7C-9249-945B-C4A647C53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D6FD-C7B6-D44F-B1D2-C1AFF9F1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C7C7C9-7ED3-2345-8E7C-33A3C716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061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7BEF7C-AC39-A446-9AE4-6DD0E48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7313C4-8709-EF40-96B0-FD14B5495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E3589B-9C31-B14E-8935-7F382734A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038C0-99CA-B741-8A79-5EB034D15179}" type="datetimeFigureOut">
              <a:rPr kumimoji="1" lang="ko-KR" altLang="en-US" smtClean="0"/>
              <a:t>2020. 11. 17.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C05F4E-EC64-484B-B7CE-19B4FB704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D0F39-4DF6-3D47-AEFA-8754F3057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8E76-5D4B-D548-95DD-CCD09B17C5A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841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A0B3CC-11C4-BF46-BA37-CA6754EC4576}"/>
              </a:ext>
            </a:extLst>
          </p:cNvPr>
          <p:cNvSpPr txBox="1"/>
          <p:nvPr/>
        </p:nvSpPr>
        <p:spPr>
          <a:xfrm>
            <a:off x="6096000" y="2782669"/>
            <a:ext cx="476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weakly synchronous protocol</a:t>
            </a:r>
          </a:p>
          <a:p>
            <a:endParaRPr kumimoji="1" lang="en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Byzantine Fault Tolerant (+2/3)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3AE1D-A99F-5A42-9DE5-98B981746CDE}"/>
              </a:ext>
            </a:extLst>
          </p:cNvPr>
          <p:cNvSpPr txBox="1"/>
          <p:nvPr/>
        </p:nvSpPr>
        <p:spPr>
          <a:xfrm>
            <a:off x="2250310" y="3059668"/>
            <a:ext cx="12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Tendermint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04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3FC602-5D05-5043-98F7-105C57BB3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219200"/>
            <a:ext cx="8559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19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B782F3-B3C5-C241-B841-9B4F8306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628650"/>
            <a:ext cx="8902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D3B7A8-BFA1-594D-A5AA-81BA3B1D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20" y="1346200"/>
            <a:ext cx="67564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392356-EC6A-DE46-907B-41D3A202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225550"/>
            <a:ext cx="9334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B2BA9A-77A9-3A4E-A0F5-8C49E505C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809750"/>
            <a:ext cx="7340600" cy="3238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C27C35-10BF-4244-B2B4-3C78D5B45882}"/>
              </a:ext>
            </a:extLst>
          </p:cNvPr>
          <p:cNvSpPr txBox="1"/>
          <p:nvPr/>
        </p:nvSpPr>
        <p:spPr>
          <a:xfrm>
            <a:off x="2243253" y="5597913"/>
            <a:ext cx="770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godoc.org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tendermint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tendermint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types#Vote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444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29047C-51FC-794E-85A7-72DBA86E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911" y="2000947"/>
            <a:ext cx="4760177" cy="2856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41E1FF-2F83-6842-AC2C-72E189AD766D}"/>
              </a:ext>
            </a:extLst>
          </p:cNvPr>
          <p:cNvSpPr txBox="1"/>
          <p:nvPr/>
        </p:nvSpPr>
        <p:spPr>
          <a:xfrm>
            <a:off x="420414" y="357352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Validator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7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30D411-E4A3-434A-8EA0-1CEDB8239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178050"/>
            <a:ext cx="4991100" cy="2501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59F426-0493-1A48-B2F1-D1E9E736E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52" y="2178050"/>
            <a:ext cx="2400300" cy="1574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B0225F-BA69-C94B-8111-2CEC8BEA5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3854450"/>
            <a:ext cx="44323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53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956330-F4FB-3648-8CFD-CF49A868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74" y="2266950"/>
            <a:ext cx="4914900" cy="2324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329107-CFC9-1F41-ABB7-540DF14A0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28" y="2276530"/>
            <a:ext cx="4521200" cy="127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30916F-B4DC-474D-97BB-3FF1C752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246" y="3720591"/>
            <a:ext cx="9053520" cy="1453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C170F-96FC-0349-BA17-2CC3B9463792}"/>
              </a:ext>
            </a:extLst>
          </p:cNvPr>
          <p:cNvSpPr txBox="1"/>
          <p:nvPr/>
        </p:nvSpPr>
        <p:spPr>
          <a:xfrm>
            <a:off x="1683835" y="5491718"/>
            <a:ext cx="943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github.com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tendermint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tendermint</a:t>
            </a:r>
            <a:r>
              <a:rPr kumimoji="1" lang="en" altLang="ko-Kore-KR" dirty="0"/>
              <a:t>/blob/master/types/validator_set.go#L50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7488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69EE33-C3FB-A247-AF47-414BA89C689C}"/>
              </a:ext>
            </a:extLst>
          </p:cNvPr>
          <p:cNvSpPr txBox="1"/>
          <p:nvPr/>
        </p:nvSpPr>
        <p:spPr>
          <a:xfrm>
            <a:off x="1122940" y="1575725"/>
            <a:ext cx="34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Datatype : Encoding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5AA5F-7372-D54B-9E93-8A602F720EA8}"/>
              </a:ext>
            </a:extLst>
          </p:cNvPr>
          <p:cNvSpPr txBox="1"/>
          <p:nvPr/>
        </p:nvSpPr>
        <p:spPr>
          <a:xfrm>
            <a:off x="4192857" y="1575725"/>
            <a:ext cx="6519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 buffers : proto3(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protobuf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Byte array : [0xA, 0xB] -&gt; 0x020A0B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 : SHA(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ProtoEncoding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(obj))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1D76ED-9A0A-3D4F-B21C-8F40B358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814" y="2636431"/>
            <a:ext cx="3340100" cy="444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9CBFAA-72F3-FA4F-8ADD-B2BCDA70C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95" y="3972777"/>
            <a:ext cx="2844800" cy="1231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6202E9-D192-FC48-99F9-710621BB2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809" y="3972777"/>
            <a:ext cx="6578600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844D62-4A23-1B43-BC72-DED19E3175C4}"/>
              </a:ext>
            </a:extLst>
          </p:cNvPr>
          <p:cNvSpPr txBox="1"/>
          <p:nvPr/>
        </p:nvSpPr>
        <p:spPr>
          <a:xfrm>
            <a:off x="1122940" y="3575567"/>
            <a:ext cx="34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encoding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6ED246-E05A-4D42-B9FB-9F39D3AA53DC}"/>
              </a:ext>
            </a:extLst>
          </p:cNvPr>
          <p:cNvSpPr txBox="1"/>
          <p:nvPr/>
        </p:nvSpPr>
        <p:spPr>
          <a:xfrm>
            <a:off x="4192857" y="3575567"/>
            <a:ext cx="34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ED25519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Pubkey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88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DEF85-EF8B-234B-BED5-C94C8C0CF99B}"/>
              </a:ext>
            </a:extLst>
          </p:cNvPr>
          <p:cNvSpPr txBox="1"/>
          <p:nvPr/>
        </p:nvSpPr>
        <p:spPr>
          <a:xfrm>
            <a:off x="788404" y="572115"/>
            <a:ext cx="34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Datatype : Block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74C57-FE02-B849-B7A2-45B169435178}"/>
              </a:ext>
            </a:extLst>
          </p:cNvPr>
          <p:cNvSpPr txBox="1"/>
          <p:nvPr/>
        </p:nvSpPr>
        <p:spPr>
          <a:xfrm>
            <a:off x="3858321" y="572115"/>
            <a:ext cx="6519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 : Version,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ChainID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Height …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: list of transactions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: Array of evidence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LastCommit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Commit(set of validator)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BE82F-0F5B-F94A-8C31-D3756BF79F7E}"/>
              </a:ext>
            </a:extLst>
          </p:cNvPr>
          <p:cNvSpPr txBox="1"/>
          <p:nvPr/>
        </p:nvSpPr>
        <p:spPr>
          <a:xfrm>
            <a:off x="788404" y="3244334"/>
            <a:ext cx="34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Datatype : Commit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38BFB-03A6-A948-A115-D034EF2D624B}"/>
              </a:ext>
            </a:extLst>
          </p:cNvPr>
          <p:cNvSpPr txBox="1"/>
          <p:nvPr/>
        </p:nvSpPr>
        <p:spPr>
          <a:xfrm>
            <a:off x="3858321" y="3244334"/>
            <a:ext cx="6519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Height(Int64), Round(Int32),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BlockID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Signatures(Array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CommitSig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CommitSig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BlockIDFlag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-&gt;</a:t>
            </a: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ValidatorAddress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Signature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D3BA6E-7EC8-8B44-91F2-7C7012CD4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243" y="3831683"/>
            <a:ext cx="32385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8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B4E28-5704-5D41-B0AB-08224A114489}"/>
              </a:ext>
            </a:extLst>
          </p:cNvPr>
          <p:cNvSpPr txBox="1"/>
          <p:nvPr/>
        </p:nvSpPr>
        <p:spPr>
          <a:xfrm>
            <a:off x="2484485" y="1859339"/>
            <a:ext cx="81091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Validator weights are set.</a:t>
            </a:r>
          </a:p>
          <a:p>
            <a:pPr marL="342900" indent="-342900">
              <a:buAutoNum type="arabicPeriod"/>
            </a:pP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validator is elected as the leader and a new block is proposed.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 weights are recalculated and a slight amount decreases after the round is            </a:t>
            </a: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complete.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As each round progresses, the added value increases in proportion to the voting   </a:t>
            </a: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rights.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Among the validators, the leader is again elected.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C88F3-427B-F64C-9BE4-9C7850E2167C}"/>
              </a:ext>
            </a:extLst>
          </p:cNvPr>
          <p:cNvSpPr txBox="1"/>
          <p:nvPr/>
        </p:nvSpPr>
        <p:spPr>
          <a:xfrm>
            <a:off x="789500" y="61755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43347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E6D8C6-2D21-6E42-99B8-366DF4D2BB8E}"/>
              </a:ext>
            </a:extLst>
          </p:cNvPr>
          <p:cNvSpPr txBox="1"/>
          <p:nvPr/>
        </p:nvSpPr>
        <p:spPr>
          <a:xfrm>
            <a:off x="788404" y="572115"/>
            <a:ext cx="34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Datatype : Vote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15CA89-AC31-DB4E-A7CF-E8B257DC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04" y="1437166"/>
            <a:ext cx="2867739" cy="46197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734E8E-A76E-4A4E-B931-68FBAD0E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387" y="1564086"/>
            <a:ext cx="4008493" cy="1864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4651CD-8500-B941-B462-4CB78B78E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387" y="3747017"/>
            <a:ext cx="3097472" cy="221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5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0A677-958E-D142-AFD1-91807BACD28C}"/>
              </a:ext>
            </a:extLst>
          </p:cNvPr>
          <p:cNvSpPr txBox="1"/>
          <p:nvPr/>
        </p:nvSpPr>
        <p:spPr>
          <a:xfrm>
            <a:off x="788404" y="572115"/>
            <a:ext cx="34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Datatype :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ValidatorSet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D74F2-BCC9-8D40-9468-CABA07950A1C}"/>
              </a:ext>
            </a:extLst>
          </p:cNvPr>
          <p:cNvSpPr txBox="1"/>
          <p:nvPr/>
        </p:nvSpPr>
        <p:spPr>
          <a:xfrm>
            <a:off x="3858321" y="572115"/>
            <a:ext cx="6519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Validators : Array of Validator 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 :  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block proposer for the corresponding block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5CFE6-59E0-254F-9DA1-AD9D7FF61832}"/>
              </a:ext>
            </a:extLst>
          </p:cNvPr>
          <p:cNvSpPr txBox="1"/>
          <p:nvPr/>
        </p:nvSpPr>
        <p:spPr>
          <a:xfrm>
            <a:off x="788403" y="2652752"/>
            <a:ext cx="34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Datatype : Validator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D331BB-959C-F14E-8335-6A2C1FB5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04" y="3206750"/>
            <a:ext cx="2730500" cy="1358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704B62-288E-674C-BB0C-8DD63DCF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321" y="3206750"/>
            <a:ext cx="5194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17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27255-306B-2042-A175-6A2388D588FD}"/>
              </a:ext>
            </a:extLst>
          </p:cNvPr>
          <p:cNvSpPr txBox="1"/>
          <p:nvPr/>
        </p:nvSpPr>
        <p:spPr>
          <a:xfrm>
            <a:off x="788404" y="572115"/>
            <a:ext cx="344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Datatype : State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405A20-C321-004F-8102-D3DD2E8B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04" y="1574800"/>
            <a:ext cx="4013200" cy="3708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7BF907-A141-9A46-B3F1-A275513A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422" y="1574800"/>
            <a:ext cx="2674602" cy="1176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53551F-D2B3-FE4B-A3AF-275195FE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422" y="2881969"/>
            <a:ext cx="5026733" cy="37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78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BEB658-A4BD-594D-813E-DA35C6033FBB}"/>
              </a:ext>
            </a:extLst>
          </p:cNvPr>
          <p:cNvSpPr txBox="1"/>
          <p:nvPr/>
        </p:nvSpPr>
        <p:spPr>
          <a:xfrm>
            <a:off x="788404" y="572115"/>
            <a:ext cx="448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WAL(write-ahead log) : write every message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3FE28E-4DB1-A547-A2BC-29B84E7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527" y="412052"/>
            <a:ext cx="6494616" cy="6200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15CC25-AA1E-9043-B4F7-D94BC191CFDE}"/>
              </a:ext>
            </a:extLst>
          </p:cNvPr>
          <p:cNvSpPr txBox="1"/>
          <p:nvPr/>
        </p:nvSpPr>
        <p:spPr>
          <a:xfrm>
            <a:off x="788403" y="2392065"/>
            <a:ext cx="4486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Client Protocol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light weight, least processing 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63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3B6F58-8C97-5C4E-8779-FB970CF8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43" y="609445"/>
            <a:ext cx="3314700" cy="1003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CDD43A-DC30-6841-9356-BB9BD6AAB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43" y="1656318"/>
            <a:ext cx="3441700" cy="2197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C84421-F2A6-6D49-97AE-78776EFDC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43" y="3853418"/>
            <a:ext cx="2882900" cy="87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B355FD-32BF-F440-BEB5-500A6905D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43" y="4946650"/>
            <a:ext cx="3454400" cy="135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1FD3E3-6B7C-F849-8F41-0CE9643E7F1E}"/>
              </a:ext>
            </a:extLst>
          </p:cNvPr>
          <p:cNvSpPr txBox="1"/>
          <p:nvPr/>
        </p:nvSpPr>
        <p:spPr>
          <a:xfrm>
            <a:off x="256943" y="131647"/>
            <a:ext cx="448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Validator send to peer information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1C04EE-4603-E746-B918-A457EF364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50" y="2330449"/>
            <a:ext cx="4381500" cy="1892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0FFC80-B49E-F145-9B6F-A54DB98E0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5250" y="4540250"/>
            <a:ext cx="3860800" cy="1765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682817-5B57-EB46-B4DB-168218EC7E44}"/>
              </a:ext>
            </a:extLst>
          </p:cNvPr>
          <p:cNvSpPr txBox="1"/>
          <p:nvPr/>
        </p:nvSpPr>
        <p:spPr>
          <a:xfrm>
            <a:off x="4165600" y="1840981"/>
            <a:ext cx="448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consensus Algorithm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26DB2E-486E-3848-87FE-87F8927FE4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0657" y="1357868"/>
            <a:ext cx="3276600" cy="1752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AAE776-8022-BA43-808F-5FC606215C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0657" y="3066018"/>
            <a:ext cx="37846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4196CF-AD8D-294E-8EF3-8FBBAA9170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9000" y="4729718"/>
            <a:ext cx="3683000" cy="190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58CB01-2316-3E49-8CAB-BC2FD85B6688}"/>
              </a:ext>
            </a:extLst>
          </p:cNvPr>
          <p:cNvSpPr txBox="1"/>
          <p:nvPr/>
        </p:nvSpPr>
        <p:spPr>
          <a:xfrm>
            <a:off x="8428463" y="931646"/>
            <a:ext cx="448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to peer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363EC7F6-C6DC-1847-A5F4-B5DE9DBE4B98}"/>
              </a:ext>
            </a:extLst>
          </p:cNvPr>
          <p:cNvCxnSpPr>
            <a:cxnSpLocks/>
          </p:cNvCxnSpPr>
          <p:nvPr/>
        </p:nvCxnSpPr>
        <p:spPr>
          <a:xfrm>
            <a:off x="735980" y="2966224"/>
            <a:ext cx="272089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71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37126A05-305F-9649-8157-14EB9A348D51}"/>
              </a:ext>
            </a:extLst>
          </p:cNvPr>
          <p:cNvSpPr/>
          <p:nvPr/>
        </p:nvSpPr>
        <p:spPr>
          <a:xfrm>
            <a:off x="557562" y="1405056"/>
            <a:ext cx="1326994" cy="1326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Node1</a:t>
            </a:r>
            <a:endParaRPr kumimoji="1" lang="ko-Kore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946F692-F025-9A43-8408-1FCDBA817B47}"/>
              </a:ext>
            </a:extLst>
          </p:cNvPr>
          <p:cNvSpPr/>
          <p:nvPr/>
        </p:nvSpPr>
        <p:spPr>
          <a:xfrm>
            <a:off x="3129777" y="1405056"/>
            <a:ext cx="1326994" cy="1326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Node2</a:t>
            </a:r>
          </a:p>
          <a:p>
            <a:pPr algn="ctr"/>
            <a:r>
              <a:rPr kumimoji="1" lang="en-US" altLang="ko-Kore-KR" sz="1200" dirty="0"/>
              <a:t>(validator)</a:t>
            </a:r>
            <a:endParaRPr kumimoji="1" lang="ko-Kore-KR" altLang="en-US" sz="12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E31FDA-A780-B54A-AC3C-C54C3EEA549A}"/>
              </a:ext>
            </a:extLst>
          </p:cNvPr>
          <p:cNvSpPr/>
          <p:nvPr/>
        </p:nvSpPr>
        <p:spPr>
          <a:xfrm>
            <a:off x="1802783" y="3230139"/>
            <a:ext cx="1326994" cy="1326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Node3</a:t>
            </a:r>
          </a:p>
          <a:p>
            <a:pPr algn="ctr"/>
            <a:r>
              <a:rPr kumimoji="1" lang="en-US" altLang="ko-Kore-KR" sz="1200" dirty="0"/>
              <a:t>(validator)</a:t>
            </a:r>
            <a:endParaRPr kumimoji="1" lang="ko-Kore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A870F5-7BDB-1649-B90D-7813A4540641}"/>
              </a:ext>
            </a:extLst>
          </p:cNvPr>
          <p:cNvSpPr/>
          <p:nvPr/>
        </p:nvSpPr>
        <p:spPr>
          <a:xfrm>
            <a:off x="308519" y="468351"/>
            <a:ext cx="4315522" cy="4315522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82607B1-DB30-9742-A28D-48FEFC768731}"/>
              </a:ext>
            </a:extLst>
          </p:cNvPr>
          <p:cNvSpPr/>
          <p:nvPr/>
        </p:nvSpPr>
        <p:spPr>
          <a:xfrm>
            <a:off x="8015868" y="3326782"/>
            <a:ext cx="1326994" cy="1326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State</a:t>
            </a:r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2B46386-E2C9-074D-A0EF-F04CC8D2630B}"/>
              </a:ext>
            </a:extLst>
          </p:cNvPr>
          <p:cNvSpPr/>
          <p:nvPr/>
        </p:nvSpPr>
        <p:spPr>
          <a:xfrm>
            <a:off x="7980556" y="877231"/>
            <a:ext cx="1326994" cy="1326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WAL</a:t>
            </a:r>
            <a:endParaRPr kumimoji="1" lang="ko-Kore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A215248-7317-CF47-A565-2BE877B62CE5}"/>
              </a:ext>
            </a:extLst>
          </p:cNvPr>
          <p:cNvCxnSpPr>
            <a:cxnSpLocks/>
          </p:cNvCxnSpPr>
          <p:nvPr/>
        </p:nvCxnSpPr>
        <p:spPr>
          <a:xfrm flipV="1">
            <a:off x="4456771" y="1540728"/>
            <a:ext cx="3356515" cy="1431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214B3BC-CE6D-914E-A78B-3518D804A4C1}"/>
              </a:ext>
            </a:extLst>
          </p:cNvPr>
          <p:cNvCxnSpPr>
            <a:cxnSpLocks/>
          </p:cNvCxnSpPr>
          <p:nvPr/>
        </p:nvCxnSpPr>
        <p:spPr>
          <a:xfrm>
            <a:off x="8644053" y="2229314"/>
            <a:ext cx="0" cy="10054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BA36DB8-77A4-374C-A307-D4BAC31E63F0}"/>
              </a:ext>
            </a:extLst>
          </p:cNvPr>
          <p:cNvCxnSpPr>
            <a:cxnSpLocks/>
          </p:cNvCxnSpPr>
          <p:nvPr/>
        </p:nvCxnSpPr>
        <p:spPr>
          <a:xfrm flipH="1" flipV="1">
            <a:off x="4456771" y="3612995"/>
            <a:ext cx="3523785" cy="3521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4D7B239-9F89-6E42-946E-33598884F84A}"/>
              </a:ext>
            </a:extLst>
          </p:cNvPr>
          <p:cNvSpPr txBox="1"/>
          <p:nvPr/>
        </p:nvSpPr>
        <p:spPr>
          <a:xfrm>
            <a:off x="5324899" y="1155597"/>
            <a:ext cx="448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message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BA71A0-1E0B-EA4E-B89C-7CF09672B253}"/>
              </a:ext>
            </a:extLst>
          </p:cNvPr>
          <p:cNvSpPr txBox="1"/>
          <p:nvPr/>
        </p:nvSpPr>
        <p:spPr>
          <a:xfrm>
            <a:off x="8679365" y="2487239"/>
            <a:ext cx="448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data &amp; consensus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606C45-5A50-3546-BF4A-AC94E96E3EE3}"/>
              </a:ext>
            </a:extLst>
          </p:cNvPr>
          <p:cNvSpPr txBox="1"/>
          <p:nvPr/>
        </p:nvSpPr>
        <p:spPr>
          <a:xfrm>
            <a:off x="5570224" y="3326782"/>
            <a:ext cx="448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message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89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544708-5E42-BA48-B987-C637636F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990600"/>
            <a:ext cx="11264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75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3936D2-2287-4740-B50B-D797AB2B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68" y="476250"/>
            <a:ext cx="4076700" cy="2952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4015B1-4475-D049-90BF-1972FAA6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43" y="476250"/>
            <a:ext cx="4076700" cy="2994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84E1A3-2867-2E4C-BA18-27F098FF8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43" y="3429000"/>
            <a:ext cx="4076700" cy="18154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405B65-A991-1947-8E56-4A6A77DB4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404" y="3471238"/>
            <a:ext cx="2736850" cy="256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BE6EB5-F832-5D42-9756-EAD2665D7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9987" y="104078"/>
            <a:ext cx="3812013" cy="19594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F8D672-3D7A-6C43-BC11-33D43D321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254" y="2547080"/>
            <a:ext cx="4385218" cy="1848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9F8FE8-669F-2D46-9BE9-073D88BC8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8254" y="4610890"/>
            <a:ext cx="2853473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8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1B1340-7ABE-6148-B9EA-EA4980108631}"/>
              </a:ext>
            </a:extLst>
          </p:cNvPr>
          <p:cNvSpPr txBox="1"/>
          <p:nvPr/>
        </p:nvSpPr>
        <p:spPr>
          <a:xfrm>
            <a:off x="5386504" y="1028343"/>
            <a:ext cx="70805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ProposerSelection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vset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endParaRPr lang="en" altLang="ko-Kore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diff = max(A)-min(A) </a:t>
            </a: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threshold = 2 * P </a:t>
            </a:r>
          </a:p>
          <a:p>
            <a:endParaRPr lang="en" altLang="ko-Kore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if diff &gt; threshold: </a:t>
            </a: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scale = diff/threshold for each validator 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vset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A(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A(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)/scale </a:t>
            </a:r>
          </a:p>
          <a:p>
            <a:endParaRPr lang="en" altLang="ko-Kore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avg = sum(A(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vset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vset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each validator 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vset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A(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-= avg </a:t>
            </a:r>
          </a:p>
          <a:p>
            <a:endParaRPr lang="en" altLang="ko-Kore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 each validator 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vset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A(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+= VP(</a:t>
            </a:r>
            <a:r>
              <a:rPr lang="en" altLang="ko-Kore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endParaRPr lang="en" altLang="ko-Kore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proposer = max(A) </a:t>
            </a: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A(proposer) -= P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AED08-514D-174E-AE04-9584C6482218}"/>
              </a:ext>
            </a:extLst>
          </p:cNvPr>
          <p:cNvSpPr txBox="1"/>
          <p:nvPr/>
        </p:nvSpPr>
        <p:spPr>
          <a:xfrm>
            <a:off x="900381" y="1028343"/>
            <a:ext cx="4486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vset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validator set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A(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priority of validator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VP(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voting power of validator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17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16F3E32-ADD2-3B4F-8D9B-D18E071A8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133043"/>
              </p:ext>
            </p:extLst>
          </p:nvPr>
        </p:nvGraphicFramePr>
        <p:xfrm>
          <a:off x="4694665" y="1299115"/>
          <a:ext cx="6991803" cy="425977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76867">
                  <a:extLst>
                    <a:ext uri="{9D8B030D-6E8A-4147-A177-3AD203B41FA5}">
                      <a16:colId xmlns:a16="http://schemas.microsoft.com/office/drawing/2014/main" val="3835051978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271850757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1761007236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436220873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3095527434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621914153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3089983621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904932426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1900116545"/>
                    </a:ext>
                  </a:extLst>
                </a:gridCol>
              </a:tblGrid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000170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p1, 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232294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978451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102396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p1, 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107973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960507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round3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2968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4996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round4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77318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p1, 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55830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F43E365-CB26-924B-9BEA-4D39567A8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78164"/>
              </p:ext>
            </p:extLst>
          </p:nvPr>
        </p:nvGraphicFramePr>
        <p:xfrm>
          <a:off x="615796" y="3058160"/>
          <a:ext cx="3688575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29525">
                  <a:extLst>
                    <a:ext uri="{9D8B030D-6E8A-4147-A177-3AD203B41FA5}">
                      <a16:colId xmlns:a16="http://schemas.microsoft.com/office/drawing/2014/main" val="956549716"/>
                    </a:ext>
                  </a:extLst>
                </a:gridCol>
                <a:gridCol w="1229525">
                  <a:extLst>
                    <a:ext uri="{9D8B030D-6E8A-4147-A177-3AD203B41FA5}">
                      <a16:colId xmlns:a16="http://schemas.microsoft.com/office/drawing/2014/main" val="994046492"/>
                    </a:ext>
                  </a:extLst>
                </a:gridCol>
                <a:gridCol w="1229525">
                  <a:extLst>
                    <a:ext uri="{9D8B030D-6E8A-4147-A177-3AD203B41FA5}">
                      <a16:colId xmlns:a16="http://schemas.microsoft.com/office/drawing/2014/main" val="996047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validator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1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9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57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551B97-0A54-CD49-B069-93D89255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16832"/>
            <a:ext cx="9182100" cy="670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E67B5-4CD8-1644-B136-DFB6FB597246}"/>
              </a:ext>
            </a:extLst>
          </p:cNvPr>
          <p:cNvSpPr txBox="1"/>
          <p:nvPr/>
        </p:nvSpPr>
        <p:spPr>
          <a:xfrm>
            <a:off x="9404788" y="5574511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polka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71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16F3E32-ADD2-3B4F-8D9B-D18E071A8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275009"/>
              </p:ext>
            </p:extLst>
          </p:nvPr>
        </p:nvGraphicFramePr>
        <p:xfrm>
          <a:off x="4694665" y="1299115"/>
          <a:ext cx="6991803" cy="425977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76867">
                  <a:extLst>
                    <a:ext uri="{9D8B030D-6E8A-4147-A177-3AD203B41FA5}">
                      <a16:colId xmlns:a16="http://schemas.microsoft.com/office/drawing/2014/main" val="3835051978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271850757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1761007236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436220873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3095527434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621914153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3089983621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904932426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1900116545"/>
                    </a:ext>
                  </a:extLst>
                </a:gridCol>
              </a:tblGrid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000170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p1, 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232294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978451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102396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107973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960507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round3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2968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4996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round4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77318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55830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F43E365-CB26-924B-9BEA-4D39567A8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969913"/>
              </p:ext>
            </p:extLst>
          </p:nvPr>
        </p:nvGraphicFramePr>
        <p:xfrm>
          <a:off x="615796" y="3058160"/>
          <a:ext cx="3688575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29525">
                  <a:extLst>
                    <a:ext uri="{9D8B030D-6E8A-4147-A177-3AD203B41FA5}">
                      <a16:colId xmlns:a16="http://schemas.microsoft.com/office/drawing/2014/main" val="956549716"/>
                    </a:ext>
                  </a:extLst>
                </a:gridCol>
                <a:gridCol w="1229525">
                  <a:extLst>
                    <a:ext uri="{9D8B030D-6E8A-4147-A177-3AD203B41FA5}">
                      <a16:colId xmlns:a16="http://schemas.microsoft.com/office/drawing/2014/main" val="994046492"/>
                    </a:ext>
                  </a:extLst>
                </a:gridCol>
                <a:gridCol w="1229525">
                  <a:extLst>
                    <a:ext uri="{9D8B030D-6E8A-4147-A177-3AD203B41FA5}">
                      <a16:colId xmlns:a16="http://schemas.microsoft.com/office/drawing/2014/main" val="996047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validator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1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9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805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16F3E32-ADD2-3B4F-8D9B-D18E071A8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46123"/>
              </p:ext>
            </p:extLst>
          </p:nvPr>
        </p:nvGraphicFramePr>
        <p:xfrm>
          <a:off x="4694665" y="1299115"/>
          <a:ext cx="6991803" cy="425977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76867">
                  <a:extLst>
                    <a:ext uri="{9D8B030D-6E8A-4147-A177-3AD203B41FA5}">
                      <a16:colId xmlns:a16="http://schemas.microsoft.com/office/drawing/2014/main" val="3835051978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271850757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1761007236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436220873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3095527434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621914153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3089983621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904932426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1900116545"/>
                    </a:ext>
                  </a:extLst>
                </a:gridCol>
              </a:tblGrid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000170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232294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remove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978451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center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102396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107973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960507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2968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4996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77318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55830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F43E365-CB26-924B-9BEA-4D39567A8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781933"/>
              </p:ext>
            </p:extLst>
          </p:nvPr>
        </p:nvGraphicFramePr>
        <p:xfrm>
          <a:off x="325865" y="3058160"/>
          <a:ext cx="3989660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97415">
                  <a:extLst>
                    <a:ext uri="{9D8B030D-6E8A-4147-A177-3AD203B41FA5}">
                      <a16:colId xmlns:a16="http://schemas.microsoft.com/office/drawing/2014/main" val="956549716"/>
                    </a:ext>
                  </a:extLst>
                </a:gridCol>
                <a:gridCol w="997415">
                  <a:extLst>
                    <a:ext uri="{9D8B030D-6E8A-4147-A177-3AD203B41FA5}">
                      <a16:colId xmlns:a16="http://schemas.microsoft.com/office/drawing/2014/main" val="994046492"/>
                    </a:ext>
                  </a:extLst>
                </a:gridCol>
                <a:gridCol w="997415">
                  <a:extLst>
                    <a:ext uri="{9D8B030D-6E8A-4147-A177-3AD203B41FA5}">
                      <a16:colId xmlns:a16="http://schemas.microsoft.com/office/drawing/2014/main" val="996047271"/>
                    </a:ext>
                  </a:extLst>
                </a:gridCol>
                <a:gridCol w="997415">
                  <a:extLst>
                    <a:ext uri="{9D8B030D-6E8A-4147-A177-3AD203B41FA5}">
                      <a16:colId xmlns:a16="http://schemas.microsoft.com/office/drawing/2014/main" val="4081970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validator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1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9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220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16F3E32-ADD2-3B4F-8D9B-D18E071A8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728845"/>
              </p:ext>
            </p:extLst>
          </p:nvPr>
        </p:nvGraphicFramePr>
        <p:xfrm>
          <a:off x="4694665" y="1299115"/>
          <a:ext cx="6991803" cy="425977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76867">
                  <a:extLst>
                    <a:ext uri="{9D8B030D-6E8A-4147-A177-3AD203B41FA5}">
                      <a16:colId xmlns:a16="http://schemas.microsoft.com/office/drawing/2014/main" val="3835051978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271850757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1761007236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436220873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3095527434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621914153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3089983621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2904932426"/>
                    </a:ext>
                  </a:extLst>
                </a:gridCol>
                <a:gridCol w="776867">
                  <a:extLst>
                    <a:ext uri="{9D8B030D-6E8A-4147-A177-3AD203B41FA5}">
                      <a16:colId xmlns:a16="http://schemas.microsoft.com/office/drawing/2014/main" val="1900116545"/>
                    </a:ext>
                  </a:extLst>
                </a:gridCol>
              </a:tblGrid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000170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232294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978451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102396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center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107973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960507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2968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4996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77318"/>
                  </a:ext>
                </a:extLst>
              </a:tr>
              <a:tr h="425977"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558303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F43E365-CB26-924B-9BEA-4D39567A8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495582"/>
              </p:ext>
            </p:extLst>
          </p:nvPr>
        </p:nvGraphicFramePr>
        <p:xfrm>
          <a:off x="325865" y="3058160"/>
          <a:ext cx="3989660" cy="741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97415">
                  <a:extLst>
                    <a:ext uri="{9D8B030D-6E8A-4147-A177-3AD203B41FA5}">
                      <a16:colId xmlns:a16="http://schemas.microsoft.com/office/drawing/2014/main" val="956549716"/>
                    </a:ext>
                  </a:extLst>
                </a:gridCol>
                <a:gridCol w="997415">
                  <a:extLst>
                    <a:ext uri="{9D8B030D-6E8A-4147-A177-3AD203B41FA5}">
                      <a16:colId xmlns:a16="http://schemas.microsoft.com/office/drawing/2014/main" val="994046492"/>
                    </a:ext>
                  </a:extLst>
                </a:gridCol>
                <a:gridCol w="997415">
                  <a:extLst>
                    <a:ext uri="{9D8B030D-6E8A-4147-A177-3AD203B41FA5}">
                      <a16:colId xmlns:a16="http://schemas.microsoft.com/office/drawing/2014/main" val="996047271"/>
                    </a:ext>
                  </a:extLst>
                </a:gridCol>
                <a:gridCol w="997415">
                  <a:extLst>
                    <a:ext uri="{9D8B030D-6E8A-4147-A177-3AD203B41FA5}">
                      <a16:colId xmlns:a16="http://schemas.microsoft.com/office/drawing/2014/main" val="4081970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validator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1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ko-Kore-KR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95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609AFCF-BF91-1348-800A-333652D60F42}"/>
              </a:ext>
            </a:extLst>
          </p:cNvPr>
          <p:cNvSpPr txBox="1"/>
          <p:nvPr/>
        </p:nvSpPr>
        <p:spPr>
          <a:xfrm>
            <a:off x="325865" y="2525750"/>
            <a:ext cx="448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A(V) = -1.125 * P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909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B4A719-2434-224E-B60F-73F49191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35" y="809083"/>
            <a:ext cx="6235700" cy="2095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5598A6-01EB-574D-B8C7-FED3E1DEE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35" y="3429000"/>
            <a:ext cx="6743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23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F8B3F2-5A6E-9C49-9E45-CFEF9FF6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610"/>
            <a:ext cx="6701659" cy="44381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EE2F0E-A534-864A-9609-5BFA27DE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385" y="1003610"/>
            <a:ext cx="6142844" cy="485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9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E1AECC-C8BF-8546-8A9D-79D35044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66" y="669073"/>
            <a:ext cx="5900797" cy="50626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CE7439-F799-5747-96B7-7682EFF95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67" y="1126273"/>
            <a:ext cx="5018967" cy="38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6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FDF7BA-9673-1F44-99F8-30116683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09" y="546410"/>
            <a:ext cx="7464159" cy="55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94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CA960C-E95C-5848-83DC-F827C761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86" y="657457"/>
            <a:ext cx="9303524" cy="53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05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6B4E61-E260-F14B-9D3A-00CEAD1E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436" y="880165"/>
            <a:ext cx="8471128" cy="50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9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7CC2E7-956B-F64C-A8D9-B2DE3A11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83" y="321548"/>
            <a:ext cx="9483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0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89D59D-01D0-4C46-8E37-D9D618E7BA6F}"/>
              </a:ext>
            </a:extLst>
          </p:cNvPr>
          <p:cNvSpPr txBox="1"/>
          <p:nvPr/>
        </p:nvSpPr>
        <p:spPr>
          <a:xfrm>
            <a:off x="3888828" y="26170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7A7D32-8C6E-EA47-BFCD-AD8555FD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041400"/>
            <a:ext cx="7581900" cy="47752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3F47B24-84A6-5D4E-91B7-BF6D1885DB67}"/>
              </a:ext>
            </a:extLst>
          </p:cNvPr>
          <p:cNvSpPr/>
          <p:nvPr/>
        </p:nvSpPr>
        <p:spPr>
          <a:xfrm>
            <a:off x="2039007" y="1397876"/>
            <a:ext cx="6138041" cy="29218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467B0-BBA6-CF49-8205-9E75F08CE0F1}"/>
              </a:ext>
            </a:extLst>
          </p:cNvPr>
          <p:cNvSpPr txBox="1"/>
          <p:nvPr/>
        </p:nvSpPr>
        <p:spPr>
          <a:xfrm>
            <a:off x="1264855" y="2674148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=&gt;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4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CEC36-72F3-9E41-BEE7-43C387B7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14" y="0"/>
            <a:ext cx="6349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2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5A72A3-45A8-5F4C-9A55-C7D1820F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19" y="0"/>
            <a:ext cx="8329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62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567F15-6D8D-2B47-9722-333AC442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03" y="934446"/>
            <a:ext cx="9196194" cy="498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A2CCFE-CC80-504F-AC0E-42CDD815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66" y="0"/>
            <a:ext cx="9610101" cy="65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7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E211ED-AE6E-9B4C-9C62-D870F5FF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31" y="0"/>
            <a:ext cx="8929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63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E22C64-4066-0E46-B0B8-2E2C4F96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870" y="0"/>
            <a:ext cx="6950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53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EB2752-CE4D-1C4D-B2F2-26896FCE1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080" y="0"/>
            <a:ext cx="7757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67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433BFD-E07D-1E48-96D0-C2E1BFB5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86" y="0"/>
            <a:ext cx="7195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25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0FB9AA-BEF7-4F44-9397-C065E103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329" y="2456359"/>
            <a:ext cx="4519341" cy="19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61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DE9910-7FF9-E540-9851-B206934DFE75}"/>
              </a:ext>
            </a:extLst>
          </p:cNvPr>
          <p:cNvSpPr txBox="1"/>
          <p:nvPr/>
        </p:nvSpPr>
        <p:spPr>
          <a:xfrm>
            <a:off x="420414" y="357352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18BA9-8CA1-4340-AA91-72B2E0830346}"/>
              </a:ext>
            </a:extLst>
          </p:cNvPr>
          <p:cNvSpPr txBox="1"/>
          <p:nvPr/>
        </p:nvSpPr>
        <p:spPr>
          <a:xfrm>
            <a:off x="1702676" y="3010065"/>
            <a:ext cx="271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at (H, R). =&gt;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45109-D2DB-1A4B-8EF6-2C55DDF1E686}"/>
              </a:ext>
            </a:extLst>
          </p:cNvPr>
          <p:cNvSpPr txBox="1"/>
          <p:nvPr/>
        </p:nvSpPr>
        <p:spPr>
          <a:xfrm>
            <a:off x="4414838" y="3010065"/>
            <a:ext cx="6331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timeoutProposeR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propose</a:t>
            </a:r>
          </a:p>
          <a:p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receiving proposal block and all </a:t>
            </a:r>
            <a:r>
              <a:rPr lang="en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prevotes</a:t>
            </a:r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 </a:t>
            </a:r>
            <a:r>
              <a:rPr lang="en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PoLC</a:t>
            </a:r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-Round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Prevote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(H, R)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92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7C376C-C5C2-BB43-BD8D-2240CEA28734}"/>
              </a:ext>
            </a:extLst>
          </p:cNvPr>
          <p:cNvSpPr txBox="1"/>
          <p:nvPr/>
        </p:nvSpPr>
        <p:spPr>
          <a:xfrm>
            <a:off x="420414" y="357352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Prevote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E08301-8CD9-DB42-849D-280FE289D74D}"/>
              </a:ext>
            </a:extLst>
          </p:cNvPr>
          <p:cNvSpPr txBox="1"/>
          <p:nvPr/>
        </p:nvSpPr>
        <p:spPr>
          <a:xfrm>
            <a:off x="1702676" y="1948235"/>
            <a:ext cx="54124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Unlock the block if have another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PoLC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 </a:t>
            </a:r>
          </a:p>
          <a:p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LastLockRound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PoLC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-Round &lt; R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validator is still locked on a block, it </a:t>
            </a:r>
            <a:r>
              <a:rPr lang="en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prevotes</a:t>
            </a:r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that.</a:t>
            </a:r>
          </a:p>
          <a:p>
            <a:pPr fontAlgn="base"/>
            <a:endParaRPr lang="en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Else, if the proposed block from Propose(H,R) is good</a:t>
            </a:r>
          </a:p>
          <a:p>
            <a:pPr fontAlgn="base"/>
            <a:r>
              <a:rPr lang="en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prevotes</a:t>
            </a:r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</a:t>
            </a:r>
          </a:p>
          <a:p>
            <a:pPr fontAlgn="base"/>
            <a:endParaRPr lang="en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Else, if the proposal is invalid or wasn't received on time, </a:t>
            </a:r>
            <a:r>
              <a:rPr lang="en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prevotes</a:t>
            </a:r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&lt;nil&gt;.</a:t>
            </a: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D6CCD-DC38-AB4C-A493-AB6CF1AFCB8D}"/>
              </a:ext>
            </a:extLst>
          </p:cNvPr>
          <p:cNvSpPr txBox="1"/>
          <p:nvPr/>
        </p:nvSpPr>
        <p:spPr>
          <a:xfrm>
            <a:off x="7527213" y="2871565"/>
            <a:ext cx="633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precommit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(H, R)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timeoutPrevote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 to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precommit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(H, R)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02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BA20EA-0362-194A-B104-395C0D346D67}"/>
              </a:ext>
            </a:extLst>
          </p:cNvPr>
          <p:cNvSpPr txBox="1"/>
          <p:nvPr/>
        </p:nvSpPr>
        <p:spPr>
          <a:xfrm>
            <a:off x="420414" y="357352"/>
            <a:ext cx="128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Precommit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07B00-6A1B-7D44-83CD-12A39BBFAD5B}"/>
              </a:ext>
            </a:extLst>
          </p:cNvPr>
          <p:cNvSpPr txBox="1"/>
          <p:nvPr/>
        </p:nvSpPr>
        <p:spPr>
          <a:xfrm>
            <a:off x="2864957" y="1859339"/>
            <a:ext cx="82747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PoLC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box =&gt; relock and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precommit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set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LastLockRound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</a:t>
            </a:r>
          </a:p>
          <a:p>
            <a:pPr marL="342900" indent="-342900">
              <a:buAutoNum type="arabicPeriod"/>
            </a:pP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PoLC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Nil =&gt; unlock and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precommit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Unchange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precommit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Nil</a:t>
            </a:r>
          </a:p>
          <a:p>
            <a:pPr marL="342900" indent="-342900">
              <a:buAutoNum type="arabicPeriod"/>
            </a:pP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Precommit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Nil : Propose(H, R+1)</a:t>
            </a:r>
          </a:p>
          <a:p>
            <a:pPr marL="285750" indent="-285750">
              <a:buFont typeface="Wingdings" pitchFamily="2" charset="2"/>
              <a:buChar char="è"/>
            </a:pP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è"/>
            </a:pPr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 </a:t>
            </a:r>
            <a:r>
              <a:rPr lang="en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timeoutPrecommit</a:t>
            </a:r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after receiving any +2/3 </a:t>
            </a:r>
            <a:r>
              <a:rPr lang="en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precommits</a:t>
            </a:r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--&gt; </a:t>
            </a:r>
            <a:r>
              <a:rPr lang="en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gotoPropose</a:t>
            </a:r>
            <a:r>
              <a:rPr lang="e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(H,R+1)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9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A17C98-CF9E-5F4E-9F6F-5AAE6050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06" y="2837985"/>
            <a:ext cx="4178300" cy="431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A3115D-CC50-FC49-9592-ACC3F4D3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33" y="2837985"/>
            <a:ext cx="4229100" cy="46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40BCD-FC9E-7649-9F3D-C592DB4C0087}"/>
              </a:ext>
            </a:extLst>
          </p:cNvPr>
          <p:cNvSpPr txBox="1"/>
          <p:nvPr/>
        </p:nvSpPr>
        <p:spPr>
          <a:xfrm>
            <a:off x="6593932" y="3550116"/>
            <a:ext cx="410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“proof block”</a:t>
            </a:r>
          </a:p>
          <a:p>
            <a:r>
              <a:rPr lang="en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(only if the application hash changed)</a:t>
            </a:r>
            <a:endParaRPr kumimoji="1"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3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A4B1A81-081B-204C-8CA1-F217BF8B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74" y="-144378"/>
            <a:ext cx="6200037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47C9EC-BDC5-CD47-AB1E-E282D7BD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111" y="2248752"/>
            <a:ext cx="5018650" cy="2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98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774</Words>
  <Application>Microsoft Macintosh PowerPoint</Application>
  <PresentationFormat>와이드스크린</PresentationFormat>
  <Paragraphs>241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맑은 고딕</vt:lpstr>
      <vt:lpstr>Arial</vt:lpstr>
      <vt:lpstr>Calibri</vt:lpstr>
      <vt:lpstr>Symbol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34</cp:revision>
  <dcterms:created xsi:type="dcterms:W3CDTF">2020-10-27T00:12:43Z</dcterms:created>
  <dcterms:modified xsi:type="dcterms:W3CDTF">2020-11-17T06:50:37Z</dcterms:modified>
</cp:coreProperties>
</file>